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88" r:id="rId10"/>
    <p:sldId id="271" r:id="rId11"/>
    <p:sldId id="272" r:id="rId12"/>
    <p:sldId id="273" r:id="rId13"/>
    <p:sldId id="275" r:id="rId14"/>
    <p:sldId id="276" r:id="rId15"/>
    <p:sldId id="277" r:id="rId16"/>
    <p:sldId id="278" r:id="rId17"/>
    <p:sldId id="279" r:id="rId18"/>
    <p:sldId id="28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-45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77697-D30E-462F-B568-65D01D5CE73C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12A441-C414-4ECA-B798-AEFAF7E77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55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6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316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5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93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64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13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88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42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55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73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64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E1358-294F-4F66-A06A-80A07BF2CBF9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62836-3305-4BC7-B199-C8FBBE02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615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/>
              <a:t>Type I and Type II </a:t>
            </a:r>
            <a:r>
              <a:rPr lang="en-US" sz="4800" b="1" dirty="0" smtClean="0"/>
              <a:t>errors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1723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8481"/>
            <a:ext cx="10515600" cy="36246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Type I Error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258" y="609600"/>
            <a:ext cx="10749936" cy="6046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55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8313"/>
            <a:ext cx="10515600" cy="34279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Type II Error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1275" y="704747"/>
            <a:ext cx="10580784" cy="595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561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8481"/>
            <a:ext cx="10515600" cy="667262"/>
          </a:xfrm>
        </p:spPr>
        <p:txBody>
          <a:bodyPr/>
          <a:lstStyle/>
          <a:p>
            <a:pPr algn="ctr"/>
            <a:r>
              <a:rPr lang="en-US" dirty="0" smtClean="0"/>
              <a:t>Two tailed test rejection region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2917" y="835742"/>
            <a:ext cx="11147046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564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5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8648"/>
            <a:ext cx="10515600" cy="50011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One tailed (lower) test rejection region</a:t>
            </a:r>
            <a:endParaRPr lang="en-US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08" y="727588"/>
            <a:ext cx="11654758" cy="6011858"/>
          </a:xfrm>
        </p:spPr>
      </p:pic>
    </p:spTree>
    <p:extLst>
      <p:ext uri="{BB962C8B-B14F-4D97-AF65-F5344CB8AC3E}">
        <p14:creationId xmlns:p14="http://schemas.microsoft.com/office/powerpoint/2010/main" val="146230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32" y="685082"/>
            <a:ext cx="10823345" cy="6026295"/>
          </a:xfr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199" y="168480"/>
            <a:ext cx="10515600" cy="303469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One tailed (upper ) test rejection region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01570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9443"/>
          </a:xfrm>
        </p:spPr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Causes of Type I and Type II Errors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9871"/>
            <a:ext cx="10940845" cy="4997092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While selecting samples we are always subject to the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laws of chance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may,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random chance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select a sample that is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representative of the population.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Sapling techniques may be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flawed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assumptions in our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null hypothesis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may be </a:t>
            </a: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flawed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Common cause is: “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chance and chance alone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934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/>
          <a:lstStyle/>
          <a:p>
            <a:pPr algn="ctr"/>
            <a:r>
              <a:rPr lang="en-US" b="1" dirty="0" smtClean="0"/>
              <a:t>Type I and Type II Error review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57" y="1446709"/>
            <a:ext cx="11709366" cy="474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3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8772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50375"/>
            <a:ext cx="10515600" cy="2278626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Corty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E. W. (2006).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and Interpreting Statistics: A Practical Text for the Health, Behavioral, and Social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Sciences, Mosby Publications.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Field, A. (2008). Discovering Statistics Using SPSS. Sage publications</a:t>
            </a:r>
            <a:r>
              <a:rPr lang="en-US" sz="1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06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969" y="365126"/>
            <a:ext cx="6158802" cy="700000"/>
          </a:xfrm>
        </p:spPr>
        <p:txBody>
          <a:bodyPr/>
          <a:lstStyle/>
          <a:p>
            <a:pPr algn="ctr"/>
            <a:r>
              <a:rPr lang="en-US" b="1" dirty="0" smtClean="0"/>
              <a:t>Fire Alarm Hypothesis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465" y="1825625"/>
            <a:ext cx="6862915" cy="4351338"/>
          </a:xfrm>
        </p:spPr>
        <p:txBody>
          <a:bodyPr/>
          <a:lstStyle/>
          <a:p>
            <a:r>
              <a:rPr lang="en-US" dirty="0" smtClean="0"/>
              <a:t>Lets say that you are studying in one of the rooms in CNR. Everything was normal. Suddenly you encounter a smell of smoke. </a:t>
            </a:r>
          </a:p>
          <a:p>
            <a:endParaRPr lang="en-US" dirty="0" smtClean="0"/>
          </a:p>
          <a:p>
            <a:r>
              <a:rPr lang="en-US" dirty="0" smtClean="0"/>
              <a:t>You may think: </a:t>
            </a:r>
          </a:p>
          <a:p>
            <a:pPr lvl="1"/>
            <a:r>
              <a:rPr lang="en-US" dirty="0" smtClean="0"/>
              <a:t>There may be a serious fire OR could be nothing serious. May be someone burned some paper. </a:t>
            </a:r>
            <a:endParaRPr lang="en-US" dirty="0"/>
          </a:p>
        </p:txBody>
      </p:sp>
      <p:pic>
        <p:nvPicPr>
          <p:cNvPr id="8" name="Picture 2" descr="https://i.ytimg.com/vi/tXzqtYBfhII/maxresdefaul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7380" y="3429000"/>
            <a:ext cx="4779631" cy="317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encrypted-tbn2.gstatic.com/images?q=tbn:ANd9GcSrzFfY_EVjhfA5Wd-vn0s29LmWT2ibmx7_Fqmfy2fktcs-1Ui86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6445" y="531271"/>
            <a:ext cx="3456057" cy="2588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0544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4628103" cy="33826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The Fire Alarm Hypothesis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898" y="1444441"/>
            <a:ext cx="3838575" cy="287655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14" y="1333256"/>
            <a:ext cx="6645728" cy="4351338"/>
          </a:xfrm>
        </p:spPr>
        <p:txBody>
          <a:bodyPr/>
          <a:lstStyle/>
          <a:p>
            <a:r>
              <a:rPr lang="en-US" dirty="0" smtClean="0"/>
              <a:t>If you think, </a:t>
            </a:r>
            <a:r>
              <a:rPr lang="en-US" dirty="0" smtClean="0">
                <a:solidFill>
                  <a:srgbClr val="FF0000"/>
                </a:solidFill>
              </a:rPr>
              <a:t>nothing serious</a:t>
            </a:r>
            <a:r>
              <a:rPr lang="en-US" dirty="0" smtClean="0"/>
              <a:t>, you may decide your assumption that </a:t>
            </a:r>
            <a:r>
              <a:rPr lang="en-US" dirty="0" smtClean="0">
                <a:solidFill>
                  <a:srgbClr val="002060"/>
                </a:solidFill>
              </a:rPr>
              <a:t>everything is normal</a:t>
            </a:r>
            <a:r>
              <a:rPr lang="en-US" dirty="0"/>
              <a:t> </a:t>
            </a:r>
            <a:r>
              <a:rPr lang="en-US" dirty="0" smtClean="0"/>
              <a:t>so nothing is needed to be done.</a:t>
            </a:r>
          </a:p>
          <a:p>
            <a:pPr marL="0" indent="0">
              <a:buNone/>
            </a:pPr>
            <a:r>
              <a:rPr lang="en-US" dirty="0" smtClean="0"/>
              <a:t>(</a:t>
            </a:r>
            <a:r>
              <a:rPr lang="en-US" b="1" dirty="0" smtClean="0">
                <a:solidFill>
                  <a:srgbClr val="FF0000"/>
                </a:solidFill>
              </a:rPr>
              <a:t>Null hypothesis: Situation is NOT serious </a:t>
            </a:r>
            <a:r>
              <a:rPr lang="en-US" sz="2000" dirty="0" smtClean="0">
                <a:solidFill>
                  <a:srgbClr val="FF0000"/>
                </a:solidFill>
              </a:rPr>
              <a:t>(everything is normal)</a:t>
            </a:r>
            <a:r>
              <a:rPr lang="en-US" dirty="0" smtClean="0"/>
              <a:t>) </a:t>
            </a:r>
          </a:p>
          <a:p>
            <a:endParaRPr lang="en-US" dirty="0" smtClean="0"/>
          </a:p>
          <a:p>
            <a:r>
              <a:rPr lang="en-US" dirty="0" smtClean="0"/>
              <a:t>If you think, smell is due to </a:t>
            </a:r>
            <a:r>
              <a:rPr lang="en-US" dirty="0" smtClean="0">
                <a:solidFill>
                  <a:srgbClr val="FF0000"/>
                </a:solidFill>
              </a:rPr>
              <a:t>serious fire</a:t>
            </a:r>
            <a:r>
              <a:rPr lang="en-US" dirty="0" smtClean="0"/>
              <a:t>, you reject your assumption that </a:t>
            </a:r>
            <a:r>
              <a:rPr lang="en-US" b="1" dirty="0" smtClean="0">
                <a:solidFill>
                  <a:srgbClr val="FF0000"/>
                </a:solidFill>
              </a:rPr>
              <a:t>everything is normal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002060"/>
                </a:solidFill>
              </a:rPr>
              <a:t>pull the fire alarm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883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7598"/>
          </a:xfrm>
        </p:spPr>
        <p:txBody>
          <a:bodyPr/>
          <a:lstStyle/>
          <a:p>
            <a:pPr algn="ctr"/>
            <a:r>
              <a:rPr lang="en-US" b="1" dirty="0" smtClean="0"/>
              <a:t>The Fire Alarm Hypothesis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0640" y="1683774"/>
            <a:ext cx="4458806" cy="419606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870" y="1377850"/>
            <a:ext cx="7214717" cy="525406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You smell smoke.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You think “</a:t>
            </a:r>
            <a:r>
              <a:rPr lang="en-US" sz="2400" dirty="0" smtClean="0">
                <a:solidFill>
                  <a:srgbClr val="FF0000"/>
                </a:solidFill>
              </a:rPr>
              <a:t>it is NOT normal</a:t>
            </a:r>
            <a:r>
              <a:rPr lang="en-US" sz="2400" dirty="0" smtClean="0"/>
              <a:t>” (reject the assumption that everything is normal). You are rejecting your </a:t>
            </a:r>
            <a:r>
              <a:rPr lang="en-US" sz="2400" i="1" dirty="0" smtClean="0"/>
              <a:t>null hypothesis.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Therefore, Pull the fire alarm.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People are evacuated and police arrives to investigate.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After investigation, it is determined that there was no fire. </a:t>
            </a:r>
            <a:r>
              <a:rPr lang="en-US" sz="2400" i="1" u="sng" dirty="0" smtClean="0"/>
              <a:t>You falsely pulled the fire alarm</a:t>
            </a:r>
            <a:r>
              <a:rPr lang="en-US" sz="2400" dirty="0" smtClean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When you </a:t>
            </a:r>
            <a:r>
              <a:rPr lang="en-US" sz="2400" dirty="0" smtClean="0">
                <a:solidFill>
                  <a:srgbClr val="FF0000"/>
                </a:solidFill>
              </a:rPr>
              <a:t>rejected your assumption that everything was normal, when </a:t>
            </a:r>
            <a:r>
              <a:rPr lang="en-US" sz="2400" dirty="0" err="1" smtClean="0">
                <a:solidFill>
                  <a:srgbClr val="FF0000"/>
                </a:solidFill>
              </a:rPr>
              <a:t>infact</a:t>
            </a:r>
            <a:r>
              <a:rPr lang="en-US" sz="2400" dirty="0" smtClean="0">
                <a:solidFill>
                  <a:srgbClr val="FF0000"/>
                </a:solidFill>
              </a:rPr>
              <a:t> it really was normal</a:t>
            </a:r>
            <a:r>
              <a:rPr lang="en-US" sz="2400" dirty="0" smtClean="0"/>
              <a:t>. You committed TYPE I ERROR. </a:t>
            </a:r>
            <a:r>
              <a:rPr lang="en-US" sz="2400" dirty="0" err="1"/>
              <a:t>e</a:t>
            </a:r>
            <a:r>
              <a:rPr lang="en-US" sz="2400" dirty="0" err="1" smtClean="0"/>
              <a:t>.g</a:t>
            </a:r>
            <a:r>
              <a:rPr lang="en-US" sz="2400" dirty="0" smtClean="0"/>
              <a:t>; A ‘false fire alarm’.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8709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687"/>
            <a:ext cx="10515600" cy="37845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The Fire Alarm Hypothesis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243" y="1399713"/>
            <a:ext cx="4446088" cy="381538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1353" y="864158"/>
            <a:ext cx="7233889" cy="599384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You smell smoke.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think “</a:t>
            </a:r>
            <a:r>
              <a:rPr lang="en-US" dirty="0">
                <a:solidFill>
                  <a:srgbClr val="FF0000"/>
                </a:solidFill>
              </a:rPr>
              <a:t>it is </a:t>
            </a:r>
            <a:r>
              <a:rPr lang="en-US" dirty="0" smtClean="0">
                <a:solidFill>
                  <a:srgbClr val="FF0000"/>
                </a:solidFill>
              </a:rPr>
              <a:t>normal</a:t>
            </a:r>
            <a:r>
              <a:rPr lang="en-US" dirty="0" smtClean="0"/>
              <a:t>”. Probably just burned the trash. </a:t>
            </a:r>
            <a:r>
              <a:rPr lang="en-US" dirty="0"/>
              <a:t>You are </a:t>
            </a:r>
            <a:r>
              <a:rPr lang="en-US" dirty="0" smtClean="0"/>
              <a:t>NOT rejecting </a:t>
            </a:r>
            <a:r>
              <a:rPr lang="en-US" dirty="0"/>
              <a:t>your </a:t>
            </a:r>
            <a:r>
              <a:rPr lang="en-US" i="1" dirty="0"/>
              <a:t>null hypothesis.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Therefore, </a:t>
            </a:r>
            <a:r>
              <a:rPr lang="en-US" dirty="0" smtClean="0"/>
              <a:t>do not pull </a:t>
            </a:r>
            <a:r>
              <a:rPr lang="en-US" dirty="0"/>
              <a:t>the fire alarm.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But there is indeed a fire, no one is injured but there was a substantial loss due to fire.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When </a:t>
            </a:r>
            <a:r>
              <a:rPr lang="en-US" dirty="0" smtClean="0"/>
              <a:t>you failed to </a:t>
            </a:r>
            <a:r>
              <a:rPr lang="en-US" dirty="0" smtClean="0">
                <a:solidFill>
                  <a:srgbClr val="FF0000"/>
                </a:solidFill>
              </a:rPr>
              <a:t>reject </a:t>
            </a:r>
            <a:r>
              <a:rPr lang="en-US" dirty="0">
                <a:solidFill>
                  <a:srgbClr val="FF0000"/>
                </a:solidFill>
              </a:rPr>
              <a:t>your assumption that everything was normal, when it really was </a:t>
            </a:r>
            <a:r>
              <a:rPr lang="en-US" dirty="0" smtClean="0">
                <a:solidFill>
                  <a:srgbClr val="FF0000"/>
                </a:solidFill>
              </a:rPr>
              <a:t>NOT normal</a:t>
            </a:r>
            <a:r>
              <a:rPr lang="en-US" dirty="0"/>
              <a:t>. </a:t>
            </a:r>
            <a:r>
              <a:rPr lang="en-US" dirty="0" smtClean="0"/>
              <a:t>The assumption in fact should have been rejected. You </a:t>
            </a:r>
            <a:r>
              <a:rPr lang="en-US" dirty="0"/>
              <a:t>committed TYPE </a:t>
            </a:r>
            <a:r>
              <a:rPr lang="en-US" dirty="0" smtClean="0"/>
              <a:t>II </a:t>
            </a:r>
            <a:r>
              <a:rPr lang="en-US" dirty="0"/>
              <a:t>ERROR. </a:t>
            </a:r>
            <a:r>
              <a:rPr lang="en-US" dirty="0" err="1" smtClean="0"/>
              <a:t>e.g</a:t>
            </a:r>
            <a:r>
              <a:rPr lang="en-US" dirty="0"/>
              <a:t>; </a:t>
            </a:r>
            <a:r>
              <a:rPr lang="en-US" u="sng" dirty="0" smtClean="0"/>
              <a:t>not pulling a fire alarm when in fact it should have been</a:t>
            </a:r>
            <a:r>
              <a:rPr lang="en-US" dirty="0" smtClean="0"/>
              <a:t>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43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60785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The Fire Alarm Hypothesis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58636"/>
            <a:ext cx="10515600" cy="34565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960" y="5347878"/>
            <a:ext cx="620077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0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2313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The Fire Alarm Hypothesis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24983"/>
            <a:ext cx="10515600" cy="430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4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/>
          <a:lstStyle/>
          <a:p>
            <a:pPr algn="ctr"/>
            <a:r>
              <a:rPr lang="en-US" dirty="0" smtClean="0"/>
              <a:t>Visualizing Type I and Type II errors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7282" y="1002429"/>
            <a:ext cx="10140654" cy="570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0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170" y="275303"/>
            <a:ext cx="11781683" cy="627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492</Words>
  <Application>Microsoft Office PowerPoint</Application>
  <PresentationFormat>Custom</PresentationFormat>
  <Paragraphs>43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Type I and Type II errors</vt:lpstr>
      <vt:lpstr>Fire Alarm Hypothesis</vt:lpstr>
      <vt:lpstr>The Fire Alarm Hypothesis</vt:lpstr>
      <vt:lpstr>The Fire Alarm Hypothesis</vt:lpstr>
      <vt:lpstr>The Fire Alarm Hypothesis</vt:lpstr>
      <vt:lpstr>The Fire Alarm Hypothesis</vt:lpstr>
      <vt:lpstr>The Fire Alarm Hypothesis</vt:lpstr>
      <vt:lpstr>Visualizing Type I and Type II errors</vt:lpstr>
      <vt:lpstr>PowerPoint Presentation</vt:lpstr>
      <vt:lpstr>Type I Error</vt:lpstr>
      <vt:lpstr>Type II Error</vt:lpstr>
      <vt:lpstr>Two tailed test rejection region</vt:lpstr>
      <vt:lpstr>PowerPoint Presentation</vt:lpstr>
      <vt:lpstr>One tailed (lower) test rejection region</vt:lpstr>
      <vt:lpstr>One tailed (upper ) test rejection region</vt:lpstr>
      <vt:lpstr>Causes of Type I and Type II Errors</vt:lpstr>
      <vt:lpstr>Type I and Type II Error review</vt:lpstr>
      <vt:lpstr>Reference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 mscon</dc:creator>
  <cp:lastModifiedBy>User</cp:lastModifiedBy>
  <cp:revision>27</cp:revision>
  <dcterms:created xsi:type="dcterms:W3CDTF">2016-03-06T01:36:10Z</dcterms:created>
  <dcterms:modified xsi:type="dcterms:W3CDTF">2017-03-24T03:49:01Z</dcterms:modified>
</cp:coreProperties>
</file>

<file path=docProps/thumbnail.jpeg>
</file>